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166813"/>
            <a:ext cx="80010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Adapting Large Language Models for Recommendation</a:t>
            </a:r>
            <a:endParaRPr lang="en-US" sz="3750" dirty="0"/>
          </a:p>
        </p:txBody>
      </p:sp>
      <p:sp>
        <p:nvSpPr>
          <p:cNvPr id="4" name="Text 1"/>
          <p:cNvSpPr/>
          <p:nvPr/>
        </p:nvSpPr>
        <p:spPr>
          <a:xfrm>
            <a:off x="571500" y="2576513"/>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Shape 2"/>
          <p:cNvSpPr/>
          <p:nvPr/>
        </p:nvSpPr>
        <p:spPr>
          <a:xfrm>
            <a:off x="571500" y="3309938"/>
            <a:ext cx="604838" cy="114300"/>
          </a:xfrm>
          <a:prstGeom prst="rect">
            <a:avLst/>
          </a:prstGeom>
          <a:solidFill>
            <a:srgbClr val="00FF82"/>
          </a:solidFill>
        </p:spPr>
      </p:sp>
      <p:sp>
        <p:nvSpPr>
          <p:cNvPr id="6" name="Text 3"/>
          <p:cNvSpPr/>
          <p:nvPr/>
        </p:nvSpPr>
        <p:spPr>
          <a:xfrm>
            <a:off x="571500" y="3757613"/>
            <a:ext cx="8001000" cy="219075"/>
          </a:xfrm>
          <a:prstGeom prst="rect">
            <a:avLst/>
          </a:prstGeom>
          <a:noFill/>
        </p:spPr>
        <p:txBody>
          <a:bodyPr vert="horz" wrap="square" lIns="0" tIns="0" rIns="0" bIns="0" rtlCol="0" anchor="ctr"/>
          <a:lstStyle/>
          <a:p>
            <a:pPr marL="0" indent="0" algn="l">
              <a:lnSpc>
                <a:spcPts val="1725"/>
              </a:lnSpc>
              <a:buNone/>
            </a:pPr>
            <a:r>
              <a:rPr lang="en-US" sz="1200" dirty="0">
                <a:solidFill>
                  <a:srgbClr val="FFFFFF"/>
                </a:solidFill>
                <a:latin typeface="Microsoft YaHei" pitchFamily="34" charset="0"/>
                <a:ea typeface="Microsoft YaHei" pitchFamily="34" charset="-122"/>
                <a:cs typeface="Microsoft YaHei" pitchFamily="34" charset="-120"/>
              </a:rPr>
              <a:t>申长硕</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项目索引学习</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01</a:t>
            </a:r>
            <a:endParaRPr lang="en-US" sz="1200" dirty="0"/>
          </a:p>
        </p:txBody>
      </p:sp>
      <p:sp>
        <p:nvSpPr>
          <p:cNvPr id="8" name="Text 4"/>
          <p:cNvSpPr/>
          <p:nvPr/>
        </p:nvSpPr>
        <p:spPr>
          <a:xfrm>
            <a:off x="571500" y="1281113"/>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量化编码</a:t>
            </a:r>
            <a:endParaRPr lang="en-US" sz="1200" dirty="0"/>
          </a:p>
        </p:txBody>
      </p:sp>
      <p:sp>
        <p:nvSpPr>
          <p:cNvPr id="9" name="Text 5"/>
          <p:cNvSpPr/>
          <p:nvPr/>
        </p:nvSpPr>
        <p:spPr>
          <a:xfrm>
            <a:off x="571500" y="1528763"/>
            <a:ext cx="1881187" cy="1047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采用树状结构的残差量化变分自编码器(RQ-VAE)，基于物品文本表示构建多级代码本，实现物品索引的层次化生成，确保索引的语义相关性和独特性。</a:t>
            </a:r>
            <a:endParaRPr lang="en-US" sz="1050" dirty="0"/>
          </a:p>
        </p:txBody>
      </p:sp>
      <p:sp>
        <p:nvSpPr>
          <p:cNvPr id="10" name="Text 6"/>
          <p:cNvSpPr/>
          <p:nvPr/>
        </p:nvSpPr>
        <p:spPr>
          <a:xfrm>
            <a:off x="2833688"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02</a:t>
            </a:r>
            <a:endParaRPr lang="en-US" sz="1200" dirty="0"/>
          </a:p>
        </p:txBody>
      </p:sp>
      <p:sp>
        <p:nvSpPr>
          <p:cNvPr id="11" name="Text 7"/>
          <p:cNvSpPr/>
          <p:nvPr/>
        </p:nvSpPr>
        <p:spPr>
          <a:xfrm>
            <a:off x="2833688" y="1281113"/>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冲突缓解</a:t>
            </a:r>
            <a:endParaRPr lang="en-US" sz="1200" dirty="0"/>
          </a:p>
        </p:txBody>
      </p:sp>
      <p:sp>
        <p:nvSpPr>
          <p:cNvPr id="12" name="Text 8"/>
          <p:cNvSpPr/>
          <p:nvPr/>
        </p:nvSpPr>
        <p:spPr>
          <a:xfrm>
            <a:off x="2833688" y="1528763"/>
            <a:ext cx="1881187" cy="1047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引入均匀语义映射策略，优化最后一级索引分配，避免多个物品在同一叶节点聚类，确保每个物品索引的唯一性，提升索引分配的效率和质量。</a:t>
            </a:r>
            <a:endParaRPr lang="en-US" sz="1050" dirty="0"/>
          </a:p>
        </p:txBody>
      </p:sp>
      <p:sp>
        <p:nvSpPr>
          <p:cNvPr id="13" name="Text 9"/>
          <p:cNvSpPr/>
          <p:nvPr/>
        </p:nvSpPr>
        <p:spPr>
          <a:xfrm>
            <a:off x="571500" y="27670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03</a:t>
            </a:r>
            <a:endParaRPr lang="en-US" sz="1200" dirty="0"/>
          </a:p>
        </p:txBody>
      </p:sp>
      <p:sp>
        <p:nvSpPr>
          <p:cNvPr id="14" name="Text 10"/>
          <p:cNvSpPr/>
          <p:nvPr/>
        </p:nvSpPr>
        <p:spPr>
          <a:xfrm>
            <a:off x="571500" y="309562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语义一致性</a:t>
            </a:r>
            <a:endParaRPr lang="en-US" sz="1200" dirty="0"/>
          </a:p>
        </p:txBody>
      </p:sp>
      <p:sp>
        <p:nvSpPr>
          <p:cNvPr id="15" name="Text 11"/>
          <p:cNvSpPr/>
          <p:nvPr/>
        </p:nvSpPr>
        <p:spPr>
          <a:xfrm>
            <a:off x="571500" y="3343275"/>
            <a:ext cx="1881187" cy="1047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通过优化损失函数，确保物品索引不仅捕捉到物品间的文本相似性，还保持了与大型语言模型(LLM)语义空间的一致性，为后续的语义整合奠定基础。</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语言与协作语义对齐调优</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33400" y="2095500"/>
            <a:ext cx="165735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序列项目预测</a:t>
            </a:r>
            <a:endParaRPr lang="en-US" sz="1200" dirty="0"/>
          </a:p>
        </p:txBody>
      </p:sp>
      <p:sp>
        <p:nvSpPr>
          <p:cNvPr id="7" name="Shape 4"/>
          <p:cNvSpPr/>
          <p:nvPr/>
        </p:nvSpPr>
        <p:spPr>
          <a:xfrm>
            <a:off x="533400" y="2495550"/>
            <a:ext cx="8001000" cy="19050"/>
          </a:xfrm>
          <a:prstGeom prst="rect">
            <a:avLst/>
          </a:prstGeom>
          <a:solidFill>
            <a:srgbClr val="4F44FF"/>
          </a:solidFill>
        </p:spPr>
      </p:sp>
      <p:sp>
        <p:nvSpPr>
          <p:cNvPr id="8" name="Shape 5"/>
          <p:cNvSpPr/>
          <p:nvPr/>
        </p:nvSpPr>
        <p:spPr>
          <a:xfrm>
            <a:off x="1307306" y="2457450"/>
            <a:ext cx="109538" cy="109538"/>
          </a:xfrm>
          <a:prstGeom prst="roundRect">
            <a:avLst>
              <a:gd name="adj" fmla="val 50000"/>
            </a:avLst>
          </a:prstGeom>
          <a:solidFill>
            <a:srgbClr val="4F44FF"/>
          </a:solidFill>
        </p:spPr>
      </p:sp>
      <p:sp>
        <p:nvSpPr>
          <p:cNvPr id="9" name="Text 6"/>
          <p:cNvSpPr/>
          <p:nvPr/>
        </p:nvSpPr>
        <p:spPr>
          <a:xfrm>
            <a:off x="533400" y="2719388"/>
            <a:ext cx="165735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通过构建个性化推荐指令，基于用户历史交互记录预测下一个可能互动的项目，强化模型对序列理解与生成的能力。</a:t>
            </a:r>
            <a:endParaRPr lang="en-US" sz="1050" dirty="0"/>
          </a:p>
        </p:txBody>
      </p:sp>
      <p:sp>
        <p:nvSpPr>
          <p:cNvPr id="10" name="Text 7"/>
          <p:cNvSpPr/>
          <p:nvPr/>
        </p:nvSpPr>
        <p:spPr>
          <a:xfrm>
            <a:off x="2571750" y="2095500"/>
            <a:ext cx="165735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显式索引-语言对齐</a:t>
            </a:r>
            <a:endParaRPr lang="en-US" sz="1200" dirty="0"/>
          </a:p>
        </p:txBody>
      </p:sp>
      <p:sp>
        <p:nvSpPr>
          <p:cNvPr id="11" name="Shape 8"/>
          <p:cNvSpPr/>
          <p:nvPr/>
        </p:nvSpPr>
        <p:spPr>
          <a:xfrm>
            <a:off x="3345656" y="2457450"/>
            <a:ext cx="109538" cy="109538"/>
          </a:xfrm>
          <a:prstGeom prst="roundRect">
            <a:avLst>
              <a:gd name="adj" fmla="val 50000"/>
            </a:avLst>
          </a:prstGeom>
          <a:solidFill>
            <a:srgbClr val="4F44FF"/>
          </a:solidFill>
        </p:spPr>
      </p:sp>
      <p:sp>
        <p:nvSpPr>
          <p:cNvPr id="12" name="Text 9"/>
          <p:cNvSpPr/>
          <p:nvPr/>
        </p:nvSpPr>
        <p:spPr>
          <a:xfrm>
            <a:off x="2571750" y="2719388"/>
            <a:ext cx="165735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双向任务设计，从项目索引恢复项目信息，及从项目信息生成索引，确保索引与语言信息紧密关联，提升模型理解能力。</a:t>
            </a:r>
            <a:endParaRPr lang="en-US" sz="1050" dirty="0"/>
          </a:p>
        </p:txBody>
      </p:sp>
      <p:sp>
        <p:nvSpPr>
          <p:cNvPr id="13" name="Text 10"/>
          <p:cNvSpPr/>
          <p:nvPr/>
        </p:nvSpPr>
        <p:spPr>
          <a:xfrm>
            <a:off x="4610100" y="2095500"/>
            <a:ext cx="165735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隐式推荐导向对齐</a:t>
            </a:r>
            <a:endParaRPr lang="en-US" sz="1200" dirty="0"/>
          </a:p>
        </p:txBody>
      </p:sp>
      <p:sp>
        <p:nvSpPr>
          <p:cNvPr id="14" name="Shape 11"/>
          <p:cNvSpPr/>
          <p:nvPr/>
        </p:nvSpPr>
        <p:spPr>
          <a:xfrm>
            <a:off x="5384006" y="2457450"/>
            <a:ext cx="109538" cy="109538"/>
          </a:xfrm>
          <a:prstGeom prst="roundRect">
            <a:avLst>
              <a:gd name="adj" fmla="val 50000"/>
            </a:avLst>
          </a:prstGeom>
          <a:solidFill>
            <a:srgbClr val="4F44FF"/>
          </a:solidFill>
        </p:spPr>
      </p:sp>
      <p:sp>
        <p:nvSpPr>
          <p:cNvPr id="15" name="Text 12"/>
          <p:cNvSpPr/>
          <p:nvPr/>
        </p:nvSpPr>
        <p:spPr>
          <a:xfrm>
            <a:off x="4610100" y="2719388"/>
            <a:ext cx="165735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引入非对称项目预测、基于用户意图的项目预测和个人偏好推断等任务，深化模型对语言与协作语义的理解与整合。</a:t>
            </a:r>
            <a:endParaRPr lang="en-US" sz="1050" dirty="0"/>
          </a:p>
        </p:txBody>
      </p:sp>
      <p:sp>
        <p:nvSpPr>
          <p:cNvPr id="16" name="Text 13"/>
          <p:cNvSpPr/>
          <p:nvPr/>
        </p:nvSpPr>
        <p:spPr>
          <a:xfrm>
            <a:off x="6648450" y="2095500"/>
            <a:ext cx="165735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统一语义融合</a:t>
            </a:r>
            <a:endParaRPr lang="en-US" sz="1200" dirty="0"/>
          </a:p>
        </p:txBody>
      </p:sp>
      <p:sp>
        <p:nvSpPr>
          <p:cNvPr id="17" name="Shape 14"/>
          <p:cNvSpPr/>
          <p:nvPr/>
        </p:nvSpPr>
        <p:spPr>
          <a:xfrm rot="5400000">
            <a:off x="8524875" y="2452688"/>
            <a:ext cx="119063" cy="104775"/>
          </a:xfrm>
          <a:prstGeom prst="triangle">
            <a:avLst/>
          </a:prstGeom>
          <a:solidFill>
            <a:srgbClr val="4F44FF"/>
          </a:solidFill>
        </p:spPr>
      </p:sp>
      <p:sp>
        <p:nvSpPr>
          <p:cNvPr id="18" name="Shape 15"/>
          <p:cNvSpPr/>
          <p:nvPr/>
        </p:nvSpPr>
        <p:spPr>
          <a:xfrm>
            <a:off x="7422356" y="2457450"/>
            <a:ext cx="109538" cy="109538"/>
          </a:xfrm>
          <a:prstGeom prst="roundRect">
            <a:avLst>
              <a:gd name="adj" fmla="val 50000"/>
            </a:avLst>
          </a:prstGeom>
          <a:solidFill>
            <a:srgbClr val="4F44FF"/>
          </a:solidFill>
        </p:spPr>
      </p:sp>
      <p:sp>
        <p:nvSpPr>
          <p:cNvPr id="19" name="Text 16"/>
          <p:cNvSpPr/>
          <p:nvPr/>
        </p:nvSpPr>
        <p:spPr>
          <a:xfrm>
            <a:off x="6648450" y="2719388"/>
            <a:ext cx="165735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通过精心设计的任务，有效整合语言与协作语义，使模型在推荐任务中充分运用其强大的语义理解和生成能力。</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实验设计与结果</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数据集与基线模型</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01</a:t>
            </a:r>
            <a:endParaRPr lang="en-US" sz="1200" dirty="0"/>
          </a:p>
        </p:txBody>
      </p:sp>
      <p:sp>
        <p:nvSpPr>
          <p:cNvPr id="8" name="Text 4"/>
          <p:cNvSpPr/>
          <p:nvPr/>
        </p:nvSpPr>
        <p:spPr>
          <a:xfrm>
            <a:off x="4429125" y="1281113"/>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数据集选择</a:t>
            </a:r>
            <a:endParaRPr lang="en-US" sz="1200" dirty="0"/>
          </a:p>
        </p:txBody>
      </p:sp>
      <p:sp>
        <p:nvSpPr>
          <p:cNvPr id="9" name="Text 5"/>
          <p:cNvSpPr/>
          <p:nvPr/>
        </p:nvSpPr>
        <p:spPr>
          <a:xfrm>
            <a:off x="4429125" y="1528763"/>
            <a:ext cx="1881187"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实验采用三个Amazon子集：乐器、艺术与游戏，覆盖1996至2018年用户评论数据。</a:t>
            </a:r>
            <a:endParaRPr lang="en-US" sz="1050" dirty="0"/>
          </a:p>
        </p:txBody>
      </p:sp>
      <p:sp>
        <p:nvSpPr>
          <p:cNvPr id="10" name="Text 6"/>
          <p:cNvSpPr/>
          <p:nvPr/>
        </p:nvSpPr>
        <p:spPr>
          <a:xfrm>
            <a:off x="6691313"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02</a:t>
            </a:r>
            <a:endParaRPr lang="en-US" sz="1200" dirty="0"/>
          </a:p>
        </p:txBody>
      </p:sp>
      <p:sp>
        <p:nvSpPr>
          <p:cNvPr id="11" name="Text 7"/>
          <p:cNvSpPr/>
          <p:nvPr/>
        </p:nvSpPr>
        <p:spPr>
          <a:xfrm>
            <a:off x="6691313" y="1281113"/>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预处理步骤</a:t>
            </a:r>
            <a:endParaRPr lang="en-US" sz="1200" dirty="0"/>
          </a:p>
        </p:txBody>
      </p:sp>
      <p:sp>
        <p:nvSpPr>
          <p:cNvPr id="12" name="Text 8"/>
          <p:cNvSpPr/>
          <p:nvPr/>
        </p:nvSpPr>
        <p:spPr>
          <a:xfrm>
            <a:off x="6691313" y="1528763"/>
            <a:ext cx="1881187"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过滤不活跃用户与商品，创建按时间排序的行为序列，统一序列长度至20，满足基线需求。</a:t>
            </a:r>
            <a:endParaRPr lang="en-US" sz="1050" dirty="0"/>
          </a:p>
        </p:txBody>
      </p:sp>
      <p:sp>
        <p:nvSpPr>
          <p:cNvPr id="13" name="Text 9"/>
          <p:cNvSpPr/>
          <p:nvPr/>
        </p:nvSpPr>
        <p:spPr>
          <a:xfrm>
            <a:off x="4429125" y="23479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03</a:t>
            </a:r>
            <a:endParaRPr lang="en-US" sz="1200" dirty="0"/>
          </a:p>
        </p:txBody>
      </p:sp>
      <p:sp>
        <p:nvSpPr>
          <p:cNvPr id="14" name="Text 10"/>
          <p:cNvSpPr/>
          <p:nvPr/>
        </p:nvSpPr>
        <p:spPr>
          <a:xfrm>
            <a:off x="4429125" y="267652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基线模型对比</a:t>
            </a:r>
            <a:endParaRPr lang="en-US" sz="1200" dirty="0"/>
          </a:p>
        </p:txBody>
      </p:sp>
      <p:sp>
        <p:nvSpPr>
          <p:cNvPr id="15" name="Text 11"/>
          <p:cNvSpPr/>
          <p:nvPr/>
        </p:nvSpPr>
        <p:spPr>
          <a:xfrm>
            <a:off x="4429125" y="2924175"/>
            <a:ext cx="1881187"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涵盖CNN、RNN、Transformer等经典序列推荐模型，以及基于语言模型的最新方法，如P5-CID和TIGER。</a:t>
            </a:r>
            <a:endParaRPr lang="en-US" sz="1050" dirty="0"/>
          </a:p>
        </p:txBody>
      </p:sp>
      <p:sp>
        <p:nvSpPr>
          <p:cNvPr id="16" name="Text 12"/>
          <p:cNvSpPr/>
          <p:nvPr/>
        </p:nvSpPr>
        <p:spPr>
          <a:xfrm>
            <a:off x="6691313" y="23479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04</a:t>
            </a:r>
            <a:endParaRPr lang="en-US" sz="1200" dirty="0"/>
          </a:p>
        </p:txBody>
      </p:sp>
      <p:sp>
        <p:nvSpPr>
          <p:cNvPr id="17" name="Text 13"/>
          <p:cNvSpPr/>
          <p:nvPr/>
        </p:nvSpPr>
        <p:spPr>
          <a:xfrm>
            <a:off x="6691313" y="267652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评估指标</a:t>
            </a:r>
            <a:endParaRPr lang="en-US" sz="1200" dirty="0"/>
          </a:p>
        </p:txBody>
      </p:sp>
      <p:sp>
        <p:nvSpPr>
          <p:cNvPr id="18" name="Text 14"/>
          <p:cNvSpPr/>
          <p:nvPr/>
        </p:nvSpPr>
        <p:spPr>
          <a:xfrm>
            <a:off x="6691313" y="2924175"/>
            <a:ext cx="1881187" cy="1047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采用Hit Ratio（HR）和Normalized Discounted Cumulative Gain（NDCG）进行全排名评价，设置K值为1、5、10。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整体性能比较</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1190625" y="2095500"/>
            <a:ext cx="476250" cy="476250"/>
          </a:xfrm>
          <a:prstGeom prst="rect">
            <a:avLst/>
          </a:prstGeom>
        </p:spPr>
      </p:pic>
      <p:sp>
        <p:nvSpPr>
          <p:cNvPr id="7" name="Text 3"/>
          <p:cNvSpPr/>
          <p:nvPr/>
        </p:nvSpPr>
        <p:spPr>
          <a:xfrm>
            <a:off x="571500" y="2686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基准模型对比</a:t>
            </a:r>
            <a:endParaRPr lang="en-US" sz="1200" dirty="0"/>
          </a:p>
        </p:txBody>
      </p:sp>
      <p:sp>
        <p:nvSpPr>
          <p:cNvPr id="8" name="Text 4"/>
          <p:cNvSpPr/>
          <p:nvPr/>
        </p:nvSpPr>
        <p:spPr>
          <a:xfrm>
            <a:off x="571500" y="2933700"/>
            <a:ext cx="171450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我们对比了LC-Rec与多种代表性序列推荐模型，如Caser、HGN、GRU4Rec、BERT4Rec、SASRec等，在三个数据集上的表现。</a:t>
            </a:r>
            <a:endParaRPr lang="en-US" sz="1050" dirty="0"/>
          </a:p>
        </p:txBody>
      </p:sp>
      <p:pic>
        <p:nvPicPr>
          <p:cNvPr id="9" name="Image 2" descr="preencoded.png"/>
          <p:cNvPicPr>
            <a:picLocks noChangeAspect="1"/>
          </p:cNvPicPr>
          <p:nvPr/>
        </p:nvPicPr>
        <p:blipFill>
          <a:blip r:embed="rId3"/>
          <a:srcRect/>
          <a:stretch>
            <a:fillRect/>
          </a:stretch>
        </p:blipFill>
        <p:spPr>
          <a:xfrm>
            <a:off x="3286125" y="2095500"/>
            <a:ext cx="476250" cy="476250"/>
          </a:xfrm>
          <a:prstGeom prst="rect">
            <a:avLst/>
          </a:prstGeom>
        </p:spPr>
      </p:pic>
      <p:sp>
        <p:nvSpPr>
          <p:cNvPr id="10" name="Text 5"/>
          <p:cNvSpPr/>
          <p:nvPr/>
        </p:nvSpPr>
        <p:spPr>
          <a:xfrm>
            <a:off x="2667000" y="2686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显著性能提升</a:t>
            </a:r>
            <a:endParaRPr lang="en-US" sz="1200" dirty="0"/>
          </a:p>
        </p:txBody>
      </p:sp>
      <p:sp>
        <p:nvSpPr>
          <p:cNvPr id="11" name="Text 6"/>
          <p:cNvSpPr/>
          <p:nvPr/>
        </p:nvSpPr>
        <p:spPr>
          <a:xfrm>
            <a:off x="2667000" y="2933700"/>
            <a:ext cx="1714500" cy="1257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LC-Rec在所有数据集上均展现出最佳性能，相较于基线模型有显著提升，特别是在Hit Ratio和Normalized Discounted Cumulative Gain指标上。</a:t>
            </a:r>
            <a:endParaRPr lang="en-US" sz="1050" dirty="0"/>
          </a:p>
        </p:txBody>
      </p:sp>
      <p:pic>
        <p:nvPicPr>
          <p:cNvPr id="12" name="Image 3" descr="preencoded.png"/>
          <p:cNvPicPr>
            <a:picLocks noChangeAspect="1"/>
          </p:cNvPicPr>
          <p:nvPr/>
        </p:nvPicPr>
        <p:blipFill>
          <a:blip r:embed="rId4"/>
          <a:srcRect/>
          <a:stretch>
            <a:fillRect/>
          </a:stretch>
        </p:blipFill>
        <p:spPr>
          <a:xfrm>
            <a:off x="5381625" y="2095500"/>
            <a:ext cx="476250" cy="476250"/>
          </a:xfrm>
          <a:prstGeom prst="rect">
            <a:avLst/>
          </a:prstGeom>
        </p:spPr>
      </p:pic>
      <p:sp>
        <p:nvSpPr>
          <p:cNvPr id="13" name="Text 7"/>
          <p:cNvSpPr/>
          <p:nvPr/>
        </p:nvSpPr>
        <p:spPr>
          <a:xfrm>
            <a:off x="4762500" y="2686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全排名评价</a:t>
            </a:r>
            <a:endParaRPr lang="en-US" sz="1200" dirty="0"/>
          </a:p>
        </p:txBody>
      </p:sp>
      <p:sp>
        <p:nvSpPr>
          <p:cNvPr id="14" name="Text 8"/>
          <p:cNvSpPr/>
          <p:nvPr/>
        </p:nvSpPr>
        <p:spPr>
          <a:xfrm>
            <a:off x="4762500" y="2933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我们的方法在全排名评价中表现出色，无需依赖候选集，证明了其在大规模推荐场景下的有效性。</a:t>
            </a:r>
            <a:endParaRPr lang="en-US" sz="1050" dirty="0"/>
          </a:p>
        </p:txBody>
      </p:sp>
      <p:pic>
        <p:nvPicPr>
          <p:cNvPr id="15" name="Image 4" descr="preencoded.png"/>
          <p:cNvPicPr>
            <a:picLocks noChangeAspect="1"/>
          </p:cNvPicPr>
          <p:nvPr/>
        </p:nvPicPr>
        <p:blipFill>
          <a:blip r:embed="rId5"/>
          <a:srcRect/>
          <a:stretch>
            <a:fillRect/>
          </a:stretch>
        </p:blipFill>
        <p:spPr>
          <a:xfrm>
            <a:off x="7477125" y="2095500"/>
            <a:ext cx="476250" cy="476250"/>
          </a:xfrm>
          <a:prstGeom prst="rect">
            <a:avLst/>
          </a:prstGeom>
        </p:spPr>
      </p:pic>
      <p:sp>
        <p:nvSpPr>
          <p:cNvPr id="16" name="Text 9"/>
          <p:cNvSpPr/>
          <p:nvPr/>
        </p:nvSpPr>
        <p:spPr>
          <a:xfrm>
            <a:off x="6858000" y="2686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平均改进率</a:t>
            </a:r>
            <a:endParaRPr lang="en-US" sz="1200" dirty="0"/>
          </a:p>
        </p:txBody>
      </p:sp>
      <p:sp>
        <p:nvSpPr>
          <p:cNvPr id="17" name="Text 10"/>
          <p:cNvSpPr/>
          <p:nvPr/>
        </p:nvSpPr>
        <p:spPr>
          <a:xfrm>
            <a:off x="6858000" y="2933700"/>
            <a:ext cx="171450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LC-Rec在多个指令模板的平均结果下，相对于所有基线方法，实现了高达25.5%的平均性能提升，凸显了方法的有效性和优越性。</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消融研究</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20395" b="20395"/>
          <a:stretch>
            <a:fillRect/>
          </a:stretch>
        </p:blipFill>
        <p:spPr>
          <a:xfrm>
            <a:off x="571500" y="1990725"/>
            <a:ext cx="2413000" cy="1428750"/>
          </a:xfrm>
          <a:prstGeom prst="rect">
            <a:avLst/>
          </a:prstGeom>
        </p:spPr>
      </p:pic>
      <p:sp>
        <p:nvSpPr>
          <p:cNvPr id="7" name="Text 3"/>
          <p:cNvSpPr/>
          <p:nvPr/>
        </p:nvSpPr>
        <p:spPr>
          <a:xfrm>
            <a:off x="571500" y="3609975"/>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语义对齐任务</a:t>
            </a:r>
            <a:endParaRPr lang="en-US" sz="1200" dirty="0"/>
          </a:p>
        </p:txBody>
      </p:sp>
      <p:sp>
        <p:nvSpPr>
          <p:cNvPr id="8" name="Text 4"/>
          <p:cNvSpPr/>
          <p:nvPr/>
        </p:nvSpPr>
        <p:spPr>
          <a:xfrm>
            <a:off x="571500" y="3857625"/>
            <a:ext cx="2413000" cy="4191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逐步加入多种语义对齐任务，显著提升性能，验证每个组件的有效性。</a:t>
            </a:r>
            <a:endParaRPr lang="en-US" sz="1050" dirty="0"/>
          </a:p>
        </p:txBody>
      </p:sp>
      <p:pic>
        <p:nvPicPr>
          <p:cNvPr id="9" name="Image 2" descr="preencoded.png"/>
          <p:cNvPicPr>
            <a:picLocks noChangeAspect="1"/>
          </p:cNvPicPr>
          <p:nvPr/>
        </p:nvPicPr>
        <p:blipFill>
          <a:blip r:embed="rId3"/>
          <a:srcRect t="20395" b="20395"/>
          <a:stretch>
            <a:fillRect/>
          </a:stretch>
        </p:blipFill>
        <p:spPr>
          <a:xfrm>
            <a:off x="3365500" y="1990725"/>
            <a:ext cx="2413000" cy="1428750"/>
          </a:xfrm>
          <a:prstGeom prst="rect">
            <a:avLst/>
          </a:prstGeom>
        </p:spPr>
      </p:pic>
      <p:sp>
        <p:nvSpPr>
          <p:cNvPr id="10" name="Text 5"/>
          <p:cNvSpPr/>
          <p:nvPr/>
        </p:nvSpPr>
        <p:spPr>
          <a:xfrm>
            <a:off x="3365500" y="3609975"/>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指数方法对比</a:t>
            </a:r>
            <a:endParaRPr lang="en-US" sz="1200" dirty="0"/>
          </a:p>
        </p:txBody>
      </p:sp>
      <p:sp>
        <p:nvSpPr>
          <p:cNvPr id="11" name="Text 6"/>
          <p:cNvSpPr/>
          <p:nvPr/>
        </p:nvSpPr>
        <p:spPr>
          <a:xfrm>
            <a:off x="3365500" y="3857625"/>
            <a:ext cx="2413000" cy="4191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我们的方法优于三种基准指数方法，证明了所提项目索引机制的有效性。</a:t>
            </a:r>
            <a:endParaRPr lang="en-US" sz="1050" dirty="0"/>
          </a:p>
        </p:txBody>
      </p:sp>
      <p:pic>
        <p:nvPicPr>
          <p:cNvPr id="12" name="Image 3" descr="preencoded.png"/>
          <p:cNvPicPr>
            <a:picLocks noChangeAspect="1"/>
          </p:cNvPicPr>
          <p:nvPr/>
        </p:nvPicPr>
        <p:blipFill>
          <a:blip r:embed="rId4"/>
          <a:srcRect t="20395" b="20395"/>
          <a:stretch>
            <a:fillRect/>
          </a:stretch>
        </p:blipFill>
        <p:spPr>
          <a:xfrm>
            <a:off x="6159500" y="1990725"/>
            <a:ext cx="2413000" cy="1428750"/>
          </a:xfrm>
          <a:prstGeom prst="rect">
            <a:avLst/>
          </a:prstGeom>
        </p:spPr>
      </p:pic>
      <p:sp>
        <p:nvSpPr>
          <p:cNvPr id="13" name="Text 7"/>
          <p:cNvSpPr/>
          <p:nvPr/>
        </p:nvSpPr>
        <p:spPr>
          <a:xfrm>
            <a:off x="6159500" y="3609975"/>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零样本预测能力</a:t>
            </a:r>
            <a:endParaRPr lang="en-US" sz="1200" dirty="0"/>
          </a:p>
        </p:txBody>
      </p:sp>
      <p:sp>
        <p:nvSpPr>
          <p:cNvPr id="14" name="Text 8"/>
          <p:cNvSpPr/>
          <p:nvPr/>
        </p:nvSpPr>
        <p:spPr>
          <a:xfrm>
            <a:off x="6159500" y="3857625"/>
            <a:ext cx="24130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即使未在特定任务上训练，基本语义对齐仍能链接项目索引与用户意图，展现零样本预测能力。</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案例研究与分析</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05</a:t>
            </a:r>
            <a:endParaRPr lang="en-US" sz="22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案例分析：项目索引语义</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955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层次语义探索</a:t>
            </a:r>
            <a:endParaRPr lang="en-US" sz="1200" dirty="0"/>
          </a:p>
        </p:txBody>
      </p:sp>
      <p:sp>
        <p:nvSpPr>
          <p:cNvPr id="7" name="Text 4"/>
          <p:cNvSpPr/>
          <p:nvPr/>
        </p:nvSpPr>
        <p:spPr>
          <a:xfrm>
            <a:off x="571500" y="2343150"/>
            <a:ext cx="1714500"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通过逐步增加索引层级，观察生成内容从粗到细的语义变化，验证多级索引的有效性。</a:t>
            </a:r>
            <a:endParaRPr lang="en-US" sz="1050" dirty="0"/>
          </a:p>
        </p:txBody>
      </p:sp>
      <p:sp>
        <p:nvSpPr>
          <p:cNvPr id="8" name="Text 5"/>
          <p:cNvSpPr/>
          <p:nvPr/>
        </p:nvSpPr>
        <p:spPr>
          <a:xfrm>
            <a:off x="2667000" y="20955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单一索引效果</a:t>
            </a:r>
            <a:endParaRPr lang="en-US" sz="1200" dirty="0"/>
          </a:p>
        </p:txBody>
      </p:sp>
      <p:sp>
        <p:nvSpPr>
          <p:cNvPr id="9" name="Text 6"/>
          <p:cNvSpPr/>
          <p:nvPr/>
        </p:nvSpPr>
        <p:spPr>
          <a:xfrm>
            <a:off x="2667000" y="2343150"/>
            <a:ext cx="1714500"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即使只使用第一级索引，也能捕捉到与目标项目相关的初步语义信息，如关键词或类别。</a:t>
            </a:r>
            <a:endParaRPr lang="en-US" sz="1050" dirty="0"/>
          </a:p>
        </p:txBody>
      </p:sp>
      <p:sp>
        <p:nvSpPr>
          <p:cNvPr id="10" name="Text 7"/>
          <p:cNvSpPr/>
          <p:nvPr/>
        </p:nvSpPr>
        <p:spPr>
          <a:xfrm>
            <a:off x="4762500" y="20955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语义细化过程</a:t>
            </a:r>
            <a:endParaRPr lang="en-US" sz="1200" dirty="0"/>
          </a:p>
        </p:txBody>
      </p:sp>
      <p:sp>
        <p:nvSpPr>
          <p:cNvPr id="11" name="Text 8"/>
          <p:cNvSpPr/>
          <p:nvPr/>
        </p:nvSpPr>
        <p:spPr>
          <a:xfrm>
            <a:off x="4762500" y="2343150"/>
            <a:ext cx="1714500"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随着索引层级的增加，生成内容逐渐精确，最终收敛至目标项目的具体名称或详细描述。</a:t>
            </a:r>
            <a:endParaRPr lang="en-US" sz="1050" dirty="0"/>
          </a:p>
        </p:txBody>
      </p:sp>
      <p:sp>
        <p:nvSpPr>
          <p:cNvPr id="12" name="Text 9"/>
          <p:cNvSpPr/>
          <p:nvPr/>
        </p:nvSpPr>
        <p:spPr>
          <a:xfrm>
            <a:off x="6858000" y="20955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内容变化比例</a:t>
            </a:r>
            <a:endParaRPr lang="en-US" sz="1200" dirty="0"/>
          </a:p>
        </p:txBody>
      </p:sp>
      <p:sp>
        <p:nvSpPr>
          <p:cNvPr id="13" name="Text 10"/>
          <p:cNvSpPr/>
          <p:nvPr/>
        </p:nvSpPr>
        <p:spPr>
          <a:xfrm>
            <a:off x="6858000" y="2343150"/>
            <a:ext cx="1714500"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量化分析显示，内容变化随索引层级递增而减少，证实了从粗到精的量化编码策略。</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案例分析：相似项目预测</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20395" b="20395"/>
          <a:stretch>
            <a:fillRect/>
          </a:stretch>
        </p:blipFill>
        <p:spPr>
          <a:xfrm>
            <a:off x="571500" y="1752600"/>
            <a:ext cx="2413000" cy="1428750"/>
          </a:xfrm>
          <a:prstGeom prst="rect">
            <a:avLst/>
          </a:prstGeom>
        </p:spPr>
      </p:pic>
      <p:sp>
        <p:nvSpPr>
          <p:cNvPr id="7" name="Text 3"/>
          <p:cNvSpPr/>
          <p:nvPr/>
        </p:nvSpPr>
        <p:spPr>
          <a:xfrm>
            <a:off x="666750" y="337185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语义相似性评估</a:t>
            </a:r>
            <a:endParaRPr lang="en-US" sz="1200" dirty="0"/>
          </a:p>
        </p:txBody>
      </p:sp>
      <p:sp>
        <p:nvSpPr>
          <p:cNvPr id="8" name="Text 4"/>
          <p:cNvSpPr/>
          <p:nvPr/>
        </p:nvSpPr>
        <p:spPr>
          <a:xfrm>
            <a:off x="666750" y="3619500"/>
            <a:ext cx="22225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通过对比基于语言和协作语义的相似项目预测，验证LC-Rec在理解项目语义上的优势。</a:t>
            </a:r>
            <a:endParaRPr lang="en-US" sz="1050" dirty="0"/>
          </a:p>
        </p:txBody>
      </p:sp>
      <p:pic>
        <p:nvPicPr>
          <p:cNvPr id="9" name="Image 2" descr="preencoded.png"/>
          <p:cNvPicPr>
            <a:picLocks noChangeAspect="1"/>
          </p:cNvPicPr>
          <p:nvPr/>
        </p:nvPicPr>
        <p:blipFill>
          <a:blip r:embed="rId3"/>
          <a:srcRect t="20395" b="20395"/>
          <a:stretch>
            <a:fillRect/>
          </a:stretch>
        </p:blipFill>
        <p:spPr>
          <a:xfrm>
            <a:off x="3365500" y="1752600"/>
            <a:ext cx="2413000" cy="1428750"/>
          </a:xfrm>
          <a:prstGeom prst="rect">
            <a:avLst/>
          </a:prstGeom>
        </p:spPr>
      </p:pic>
      <p:sp>
        <p:nvSpPr>
          <p:cNvPr id="10" name="Text 5"/>
          <p:cNvSpPr/>
          <p:nvPr/>
        </p:nvSpPr>
        <p:spPr>
          <a:xfrm>
            <a:off x="3460750" y="337185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项目预测示例</a:t>
            </a:r>
            <a:endParaRPr lang="en-US" sz="1200" dirty="0"/>
          </a:p>
        </p:txBody>
      </p:sp>
      <p:sp>
        <p:nvSpPr>
          <p:cNvPr id="11" name="Text 6"/>
          <p:cNvSpPr/>
          <p:nvPr/>
        </p:nvSpPr>
        <p:spPr>
          <a:xfrm>
            <a:off x="3460750" y="3619500"/>
            <a:ext cx="22225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展示具体案例，说明LC-Rec如何生成与目标项目语义相似的游戏，体现其推荐准确性。</a:t>
            </a:r>
            <a:endParaRPr lang="en-US" sz="1050" dirty="0"/>
          </a:p>
        </p:txBody>
      </p:sp>
      <p:pic>
        <p:nvPicPr>
          <p:cNvPr id="12" name="Image 3" descr="preencoded.png"/>
          <p:cNvPicPr>
            <a:picLocks noChangeAspect="1"/>
          </p:cNvPicPr>
          <p:nvPr/>
        </p:nvPicPr>
        <p:blipFill>
          <a:blip r:embed="rId4"/>
          <a:srcRect t="20395" b="20395"/>
          <a:stretch>
            <a:fillRect/>
          </a:stretch>
        </p:blipFill>
        <p:spPr>
          <a:xfrm>
            <a:off x="6159500" y="1752600"/>
            <a:ext cx="2413000" cy="1428750"/>
          </a:xfrm>
          <a:prstGeom prst="rect">
            <a:avLst/>
          </a:prstGeom>
        </p:spPr>
      </p:pic>
      <p:sp>
        <p:nvSpPr>
          <p:cNvPr id="13" name="Text 7"/>
          <p:cNvSpPr/>
          <p:nvPr/>
        </p:nvSpPr>
        <p:spPr>
          <a:xfrm>
            <a:off x="6254750" y="337185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性能对比</a:t>
            </a:r>
            <a:endParaRPr lang="en-US" sz="1200" dirty="0"/>
          </a:p>
        </p:txBody>
      </p:sp>
      <p:sp>
        <p:nvSpPr>
          <p:cNvPr id="14" name="Text 8"/>
          <p:cNvSpPr/>
          <p:nvPr/>
        </p:nvSpPr>
        <p:spPr>
          <a:xfrm>
            <a:off x="6254750" y="3619500"/>
            <a:ext cx="22225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与基线方法相比，LC-Rec在预测语义相似项目时展现出更佳的性能，证明了其在推荐场景中的适用性。</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结论与未来工作</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06</a:t>
            </a:r>
            <a:endParaRPr lang="en-US" sz="2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content</a:t>
            </a:r>
            <a:endParaRPr lang="en-US" sz="3750" dirty="0"/>
          </a:p>
        </p:txBody>
      </p:sp>
      <p:sp>
        <p:nvSpPr>
          <p:cNvPr id="5"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dirty="0">
                <a:solidFill>
                  <a:srgbClr val="FFFFFF"/>
                </a:solidFill>
                <a:latin typeface="Microsoft YaHei" pitchFamily="34" charset="0"/>
                <a:ea typeface="Microsoft YaHei" pitchFamily="34" charset="-122"/>
                <a:cs typeface="Microsoft YaHei" pitchFamily="34" charset="-120"/>
              </a:rPr>
              <a:t>目录</a:t>
            </a:r>
            <a:endParaRPr lang="en-US" sz="2250" dirty="0"/>
          </a:p>
        </p:txBody>
      </p:sp>
      <p:sp>
        <p:nvSpPr>
          <p:cNvPr id="6" name="Text 3"/>
          <p:cNvSpPr/>
          <p:nvPr/>
        </p:nvSpPr>
        <p:spPr>
          <a:xfrm>
            <a:off x="3524250" y="6738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01</a:t>
            </a:r>
            <a:endParaRPr lang="en-US" sz="1875" dirty="0"/>
          </a:p>
        </p:txBody>
      </p:sp>
      <p:sp>
        <p:nvSpPr>
          <p:cNvPr id="7" name="Text 4"/>
          <p:cNvSpPr/>
          <p:nvPr/>
        </p:nvSpPr>
        <p:spPr>
          <a:xfrm>
            <a:off x="3990975" y="7453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引言与背景</a:t>
            </a:r>
            <a:endParaRPr lang="en-US" sz="1200" dirty="0"/>
          </a:p>
        </p:txBody>
      </p:sp>
      <p:sp>
        <p:nvSpPr>
          <p:cNvPr id="8" name="Text 5"/>
          <p:cNvSpPr/>
          <p:nvPr/>
        </p:nvSpPr>
        <p:spPr>
          <a:xfrm>
            <a:off x="3990975" y="9929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6"/>
          <p:cNvSpPr/>
          <p:nvPr/>
        </p:nvSpPr>
        <p:spPr>
          <a:xfrm>
            <a:off x="3524250" y="13025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02</a:t>
            </a:r>
            <a:endParaRPr lang="en-US" sz="1875" dirty="0"/>
          </a:p>
        </p:txBody>
      </p:sp>
      <p:sp>
        <p:nvSpPr>
          <p:cNvPr id="10" name="Text 7"/>
          <p:cNvSpPr/>
          <p:nvPr/>
        </p:nvSpPr>
        <p:spPr>
          <a:xfrm>
            <a:off x="3990975" y="137398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问题与挑战</a:t>
            </a:r>
            <a:endParaRPr lang="en-US" sz="1200" dirty="0"/>
          </a:p>
        </p:txBody>
      </p:sp>
      <p:sp>
        <p:nvSpPr>
          <p:cNvPr id="11" name="Text 8"/>
          <p:cNvSpPr/>
          <p:nvPr/>
        </p:nvSpPr>
        <p:spPr>
          <a:xfrm>
            <a:off x="3990975" y="16216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2" name="Text 9"/>
          <p:cNvSpPr/>
          <p:nvPr/>
        </p:nvSpPr>
        <p:spPr>
          <a:xfrm>
            <a:off x="3524250" y="19311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03</a:t>
            </a:r>
            <a:endParaRPr lang="en-US" sz="1875" dirty="0"/>
          </a:p>
        </p:txBody>
      </p:sp>
      <p:sp>
        <p:nvSpPr>
          <p:cNvPr id="13" name="Text 10"/>
          <p:cNvSpPr/>
          <p:nvPr/>
        </p:nvSpPr>
        <p:spPr>
          <a:xfrm>
            <a:off x="3990975" y="20026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LC-Rec方法论</a:t>
            </a:r>
            <a:endParaRPr lang="en-US" sz="1200" dirty="0"/>
          </a:p>
        </p:txBody>
      </p:sp>
      <p:sp>
        <p:nvSpPr>
          <p:cNvPr id="14" name="Text 11"/>
          <p:cNvSpPr/>
          <p:nvPr/>
        </p:nvSpPr>
        <p:spPr>
          <a:xfrm>
            <a:off x="3990975" y="22502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2"/>
          <p:cNvSpPr/>
          <p:nvPr/>
        </p:nvSpPr>
        <p:spPr>
          <a:xfrm>
            <a:off x="3524250"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04</a:t>
            </a:r>
            <a:endParaRPr lang="en-US" sz="1875" dirty="0"/>
          </a:p>
        </p:txBody>
      </p:sp>
      <p:sp>
        <p:nvSpPr>
          <p:cNvPr id="16" name="Text 13"/>
          <p:cNvSpPr/>
          <p:nvPr/>
        </p:nvSpPr>
        <p:spPr>
          <a:xfrm>
            <a:off x="3990975" y="263128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实验设计与结果</a:t>
            </a:r>
            <a:endParaRPr lang="en-US" sz="1200" dirty="0"/>
          </a:p>
        </p:txBody>
      </p:sp>
      <p:sp>
        <p:nvSpPr>
          <p:cNvPr id="17" name="Text 14"/>
          <p:cNvSpPr/>
          <p:nvPr/>
        </p:nvSpPr>
        <p:spPr>
          <a:xfrm>
            <a:off x="3990975" y="28789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8" name="Text 15"/>
          <p:cNvSpPr/>
          <p:nvPr/>
        </p:nvSpPr>
        <p:spPr>
          <a:xfrm>
            <a:off x="3524250" y="31884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05</a:t>
            </a:r>
            <a:endParaRPr lang="en-US" sz="1875" dirty="0"/>
          </a:p>
        </p:txBody>
      </p:sp>
      <p:sp>
        <p:nvSpPr>
          <p:cNvPr id="19" name="Text 16"/>
          <p:cNvSpPr/>
          <p:nvPr/>
        </p:nvSpPr>
        <p:spPr>
          <a:xfrm>
            <a:off x="3990975" y="32599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案例研究与分析</a:t>
            </a:r>
            <a:endParaRPr lang="en-US" sz="1200" dirty="0"/>
          </a:p>
        </p:txBody>
      </p:sp>
      <p:sp>
        <p:nvSpPr>
          <p:cNvPr id="20" name="Text 17"/>
          <p:cNvSpPr/>
          <p:nvPr/>
        </p:nvSpPr>
        <p:spPr>
          <a:xfrm>
            <a:off x="3990975" y="35075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1" name="Text 18"/>
          <p:cNvSpPr/>
          <p:nvPr/>
        </p:nvSpPr>
        <p:spPr>
          <a:xfrm>
            <a:off x="3524250" y="38171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Microsoft YaHei" pitchFamily="34" charset="0"/>
                <a:ea typeface="Microsoft YaHei" pitchFamily="34" charset="-122"/>
                <a:cs typeface="Microsoft YaHei" pitchFamily="34" charset="-120"/>
              </a:rPr>
              <a:t>06</a:t>
            </a:r>
            <a:endParaRPr lang="en-US" sz="1875" dirty="0"/>
          </a:p>
        </p:txBody>
      </p:sp>
      <p:sp>
        <p:nvSpPr>
          <p:cNvPr id="22" name="Text 19"/>
          <p:cNvSpPr/>
          <p:nvPr/>
        </p:nvSpPr>
        <p:spPr>
          <a:xfrm>
            <a:off x="3990975" y="388858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结论与未来工作</a:t>
            </a:r>
            <a:endParaRPr lang="en-US" sz="1200" dirty="0"/>
          </a:p>
        </p:txBody>
      </p:sp>
      <p:sp>
        <p:nvSpPr>
          <p:cNvPr id="23" name="Text 20"/>
          <p:cNvSpPr/>
          <p:nvPr/>
        </p:nvSpPr>
        <p:spPr>
          <a:xfrm>
            <a:off x="3990975" y="41362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总结与贡献</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273969" y="952500"/>
            <a:ext cx="476250" cy="476250"/>
          </a:xfrm>
          <a:prstGeom prst="rect">
            <a:avLst/>
          </a:prstGeom>
        </p:spPr>
      </p:pic>
      <p:sp>
        <p:nvSpPr>
          <p:cNvPr id="8" name="Text 3"/>
          <p:cNvSpPr/>
          <p:nvPr/>
        </p:nvSpPr>
        <p:spPr>
          <a:xfrm>
            <a:off x="571500" y="15430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LC-Rec创新点</a:t>
            </a:r>
            <a:endParaRPr lang="en-US" sz="1200" dirty="0"/>
          </a:p>
        </p:txBody>
      </p:sp>
      <p:sp>
        <p:nvSpPr>
          <p:cNvPr id="9" name="Text 4"/>
          <p:cNvSpPr/>
          <p:nvPr/>
        </p:nvSpPr>
        <p:spPr>
          <a:xfrm>
            <a:off x="571500" y="1790700"/>
            <a:ext cx="1881187"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提出LC-Rec，结合语言与协作语义，提升大型语言模型在推荐系统的效能。</a:t>
            </a:r>
            <a:endParaRPr lang="en-US" sz="1050" dirty="0"/>
          </a:p>
        </p:txBody>
      </p:sp>
      <p:pic>
        <p:nvPicPr>
          <p:cNvPr id="10" name="Image 3" descr="preencoded.png"/>
          <p:cNvPicPr>
            <a:picLocks noChangeAspect="1"/>
          </p:cNvPicPr>
          <p:nvPr/>
        </p:nvPicPr>
        <p:blipFill>
          <a:blip r:embed="rId4"/>
          <a:srcRect/>
          <a:stretch>
            <a:fillRect/>
          </a:stretch>
        </p:blipFill>
        <p:spPr>
          <a:xfrm>
            <a:off x="3536156" y="952500"/>
            <a:ext cx="476250" cy="476250"/>
          </a:xfrm>
          <a:prstGeom prst="rect">
            <a:avLst/>
          </a:prstGeom>
        </p:spPr>
      </p:pic>
      <p:sp>
        <p:nvSpPr>
          <p:cNvPr id="11" name="Text 5"/>
          <p:cNvSpPr/>
          <p:nvPr/>
        </p:nvSpPr>
        <p:spPr>
          <a:xfrm>
            <a:off x="2833688" y="15430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有效整合语义</a:t>
            </a:r>
            <a:endParaRPr lang="en-US" sz="1200" dirty="0"/>
          </a:p>
        </p:txBody>
      </p:sp>
      <p:sp>
        <p:nvSpPr>
          <p:cNvPr id="12" name="Text 6"/>
          <p:cNvSpPr/>
          <p:nvPr/>
        </p:nvSpPr>
        <p:spPr>
          <a:xfrm>
            <a:off x="2833688" y="1790700"/>
            <a:ext cx="1881187"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通过精心设计的项目索引和对齐调优，实现语言与协作语义的无缝融合。</a:t>
            </a:r>
            <a:endParaRPr lang="en-US" sz="1050" dirty="0"/>
          </a:p>
        </p:txBody>
      </p:sp>
      <p:pic>
        <p:nvPicPr>
          <p:cNvPr id="13" name="Image 4" descr="preencoded.png"/>
          <p:cNvPicPr>
            <a:picLocks noChangeAspect="1"/>
          </p:cNvPicPr>
          <p:nvPr/>
        </p:nvPicPr>
        <p:blipFill>
          <a:blip r:embed="rId5"/>
          <a:srcRect/>
          <a:stretch>
            <a:fillRect/>
          </a:stretch>
        </p:blipFill>
        <p:spPr>
          <a:xfrm>
            <a:off x="1273969" y="2609850"/>
            <a:ext cx="476250" cy="476250"/>
          </a:xfrm>
          <a:prstGeom prst="rect">
            <a:avLst/>
          </a:prstGeom>
        </p:spPr>
      </p:pic>
      <p:sp>
        <p:nvSpPr>
          <p:cNvPr id="14" name="Text 7"/>
          <p:cNvSpPr/>
          <p:nvPr/>
        </p:nvSpPr>
        <p:spPr>
          <a:xfrm>
            <a:off x="571500" y="320040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显著性能提升</a:t>
            </a:r>
            <a:endParaRPr lang="en-US" sz="1200" dirty="0"/>
          </a:p>
        </p:txBody>
      </p:sp>
      <p:sp>
        <p:nvSpPr>
          <p:cNvPr id="15" name="Text 8"/>
          <p:cNvSpPr/>
          <p:nvPr/>
        </p:nvSpPr>
        <p:spPr>
          <a:xfrm>
            <a:off x="571500" y="3448050"/>
            <a:ext cx="1881187"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实验表明，LC-Rec在多个基准上超越竞争对手，平均提高25.5%。</a:t>
            </a:r>
            <a:endParaRPr lang="en-US" sz="1050" dirty="0"/>
          </a:p>
        </p:txBody>
      </p:sp>
      <p:pic>
        <p:nvPicPr>
          <p:cNvPr id="16" name="Image 5" descr="preencoded.png"/>
          <p:cNvPicPr>
            <a:picLocks noChangeAspect="1"/>
          </p:cNvPicPr>
          <p:nvPr/>
        </p:nvPicPr>
        <p:blipFill>
          <a:blip r:embed="rId6"/>
          <a:srcRect/>
          <a:stretch>
            <a:fillRect/>
          </a:stretch>
        </p:blipFill>
        <p:spPr>
          <a:xfrm>
            <a:off x="3536156" y="2609850"/>
            <a:ext cx="476250" cy="476250"/>
          </a:xfrm>
          <a:prstGeom prst="rect">
            <a:avLst/>
          </a:prstGeom>
        </p:spPr>
      </p:pic>
      <p:sp>
        <p:nvSpPr>
          <p:cNvPr id="17" name="Text 9"/>
          <p:cNvSpPr/>
          <p:nvPr/>
        </p:nvSpPr>
        <p:spPr>
          <a:xfrm>
            <a:off x="2833688" y="320040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未来探索方向</a:t>
            </a:r>
            <a:endParaRPr lang="en-US" sz="1200" dirty="0"/>
          </a:p>
        </p:txBody>
      </p:sp>
      <p:sp>
        <p:nvSpPr>
          <p:cNvPr id="18" name="Text 10"/>
          <p:cNvSpPr/>
          <p:nvPr/>
        </p:nvSpPr>
        <p:spPr>
          <a:xfrm>
            <a:off x="2833688" y="3448050"/>
            <a:ext cx="1881187"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计划扩展至多轮对话场景，增强用户交互灵活性，同时保留LLM通用能力。</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未来研究方向</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01</a:t>
            </a:r>
            <a:endParaRPr lang="en-US" sz="1200" dirty="0"/>
          </a:p>
        </p:txBody>
      </p:sp>
      <p:sp>
        <p:nvSpPr>
          <p:cNvPr id="7" name="Text 4"/>
          <p:cNvSpPr/>
          <p:nvPr/>
        </p:nvSpPr>
        <p:spPr>
          <a:xfrm>
            <a:off x="571500" y="24241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多轮对话支持</a:t>
            </a:r>
            <a:endParaRPr lang="en-US" sz="1200" dirty="0"/>
          </a:p>
        </p:txBody>
      </p:sp>
      <p:sp>
        <p:nvSpPr>
          <p:cNvPr id="8" name="Text 5"/>
          <p:cNvSpPr/>
          <p:nvPr/>
        </p:nvSpPr>
        <p:spPr>
          <a:xfrm>
            <a:off x="571500" y="2671763"/>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探索如何在多轮对话环境中扩展当前方法，使系统能够更灵活地与用户互动，提供个性化推荐。</a:t>
            </a:r>
            <a:endParaRPr lang="en-US" sz="1050" dirty="0"/>
          </a:p>
        </p:txBody>
      </p:sp>
      <p:sp>
        <p:nvSpPr>
          <p:cNvPr id="9" name="Text 6"/>
          <p:cNvSpPr/>
          <p:nvPr/>
        </p:nvSpPr>
        <p:spPr>
          <a:xfrm>
            <a:off x="3365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02</a:t>
            </a:r>
            <a:endParaRPr lang="en-US" sz="1200" dirty="0"/>
          </a:p>
        </p:txBody>
      </p:sp>
      <p:sp>
        <p:nvSpPr>
          <p:cNvPr id="10" name="Text 7"/>
          <p:cNvSpPr/>
          <p:nvPr/>
        </p:nvSpPr>
        <p:spPr>
          <a:xfrm>
            <a:off x="3365500" y="24241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保留通用能力</a:t>
            </a:r>
            <a:endParaRPr lang="en-US" sz="1200" dirty="0"/>
          </a:p>
        </p:txBody>
      </p:sp>
      <p:sp>
        <p:nvSpPr>
          <p:cNvPr id="11" name="Text 8"/>
          <p:cNvSpPr/>
          <p:nvPr/>
        </p:nvSpPr>
        <p:spPr>
          <a:xfrm>
            <a:off x="3365500" y="2671763"/>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研究如何在进行领域适应时，更好地保持LLMs的一般能力，确保模型在推荐任务之外的广泛适用性。</a:t>
            </a:r>
            <a:endParaRPr lang="en-US" sz="1050" dirty="0"/>
          </a:p>
        </p:txBody>
      </p:sp>
      <p:sp>
        <p:nvSpPr>
          <p:cNvPr id="12" name="Text 9"/>
          <p:cNvSpPr/>
          <p:nvPr/>
        </p:nvSpPr>
        <p:spPr>
          <a:xfrm>
            <a:off x="6159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Microsoft YaHei" pitchFamily="34" charset="0"/>
                <a:ea typeface="Microsoft YaHei" pitchFamily="34" charset="-122"/>
                <a:cs typeface="Microsoft YaHei" pitchFamily="34" charset="-120"/>
              </a:rPr>
              <a:t>03</a:t>
            </a:r>
            <a:endParaRPr lang="en-US" sz="1200" dirty="0"/>
          </a:p>
        </p:txBody>
      </p:sp>
      <p:sp>
        <p:nvSpPr>
          <p:cNvPr id="13" name="Text 10"/>
          <p:cNvSpPr/>
          <p:nvPr/>
        </p:nvSpPr>
        <p:spPr>
          <a:xfrm>
            <a:off x="6159500" y="24241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跨模态融合</a:t>
            </a:r>
            <a:endParaRPr lang="en-US" sz="1200" dirty="0"/>
          </a:p>
        </p:txBody>
      </p:sp>
      <p:sp>
        <p:nvSpPr>
          <p:cNvPr id="14" name="Text 11"/>
          <p:cNvSpPr/>
          <p:nvPr/>
        </p:nvSpPr>
        <p:spPr>
          <a:xfrm>
            <a:off x="6159500" y="2671763"/>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深入探究跨模态信息（如图像、音频）与文本的融合，以增强推荐系统的多样性和准确性。</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THANKS</a:t>
            </a:r>
            <a:endParaRPr lang="en-US" sz="3750" dirty="0"/>
          </a:p>
        </p:txBody>
      </p:sp>
      <p:sp>
        <p:nvSpPr>
          <p:cNvPr id="4" name="Shape 1"/>
          <p:cNvSpPr/>
          <p:nvPr/>
        </p:nvSpPr>
        <p:spPr>
          <a:xfrm>
            <a:off x="571500" y="3014663"/>
            <a:ext cx="604838" cy="114300"/>
          </a:xfrm>
          <a:prstGeom prst="rect">
            <a:avLst/>
          </a:prstGeom>
          <a:solidFill>
            <a:srgbClr val="00FF82"/>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1200" dirty="0">
                <a:solidFill>
                  <a:srgbClr val="FFFFFF"/>
                </a:solidFill>
                <a:latin typeface="Microsoft YaHei" pitchFamily="34" charset="0"/>
                <a:ea typeface="Microsoft YaHei" pitchFamily="34" charset="-122"/>
                <a:cs typeface="Microsoft YaHei" pitchFamily="34" charset="-120"/>
              </a:rPr>
              <a:t>PPT内容由通义AI生成，访问tongyi.ai智能生成更多PPT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引言与背景</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推荐系统的重要性</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20395" b="20395"/>
          <a:stretch>
            <a:fillRect/>
          </a:stretch>
        </p:blipFill>
        <p:spPr>
          <a:xfrm>
            <a:off x="571500" y="1438275"/>
            <a:ext cx="2413000" cy="1428750"/>
          </a:xfrm>
          <a:prstGeom prst="rect">
            <a:avLst/>
          </a:prstGeom>
        </p:spPr>
      </p:pic>
      <p:sp>
        <p:nvSpPr>
          <p:cNvPr id="7" name="Text 3"/>
          <p:cNvSpPr/>
          <p:nvPr/>
        </p:nvSpPr>
        <p:spPr>
          <a:xfrm>
            <a:off x="666750" y="3057525"/>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用户个性化需求</a:t>
            </a:r>
            <a:endParaRPr lang="en-US" sz="1200" dirty="0"/>
          </a:p>
        </p:txBody>
      </p:sp>
      <p:sp>
        <p:nvSpPr>
          <p:cNvPr id="8" name="Text 4"/>
          <p:cNvSpPr/>
          <p:nvPr/>
        </p:nvSpPr>
        <p:spPr>
          <a:xfrm>
            <a:off x="666750" y="3305175"/>
            <a:ext cx="2222500" cy="1257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推荐系统已成为各类平台不可或缺的一部分，旨在基于用户的特定偏好向其推荐潜在的信息资源。随着用户偏好随时间动态演变，序列推荐因其在捕捉用户行为序列特性方面的优势而受到广泛关注。</a:t>
            </a:r>
            <a:endParaRPr lang="en-US" sz="1050" dirty="0"/>
          </a:p>
        </p:txBody>
      </p:sp>
      <p:pic>
        <p:nvPicPr>
          <p:cNvPr id="9" name="Image 2" descr="preencoded.png"/>
          <p:cNvPicPr>
            <a:picLocks noChangeAspect="1"/>
          </p:cNvPicPr>
          <p:nvPr/>
        </p:nvPicPr>
        <p:blipFill>
          <a:blip r:embed="rId3"/>
          <a:srcRect t="20395" b="20395"/>
          <a:stretch>
            <a:fillRect/>
          </a:stretch>
        </p:blipFill>
        <p:spPr>
          <a:xfrm>
            <a:off x="3365500" y="1438275"/>
            <a:ext cx="2413000" cy="1428750"/>
          </a:xfrm>
          <a:prstGeom prst="rect">
            <a:avLst/>
          </a:prstGeom>
        </p:spPr>
      </p:pic>
      <p:sp>
        <p:nvSpPr>
          <p:cNvPr id="10" name="Text 5"/>
          <p:cNvSpPr/>
          <p:nvPr/>
        </p:nvSpPr>
        <p:spPr>
          <a:xfrm>
            <a:off x="3460750" y="3057525"/>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商业价值与用户体验</a:t>
            </a:r>
            <a:endParaRPr lang="en-US" sz="1200" dirty="0"/>
          </a:p>
        </p:txBody>
      </p:sp>
      <p:sp>
        <p:nvSpPr>
          <p:cNvPr id="11" name="Text 6"/>
          <p:cNvSpPr/>
          <p:nvPr/>
        </p:nvSpPr>
        <p:spPr>
          <a:xfrm>
            <a:off x="3460750" y="3305175"/>
            <a:ext cx="2222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推荐系统不仅提升用户满意度和参与度，还为企业带来显著的商业价值，如增加销售额、提高用户留存率和广告点击率。</a:t>
            </a:r>
            <a:endParaRPr lang="en-US" sz="1050" dirty="0"/>
          </a:p>
        </p:txBody>
      </p:sp>
      <p:pic>
        <p:nvPicPr>
          <p:cNvPr id="12" name="Image 3" descr="preencoded.png"/>
          <p:cNvPicPr>
            <a:picLocks noChangeAspect="1"/>
          </p:cNvPicPr>
          <p:nvPr/>
        </p:nvPicPr>
        <p:blipFill>
          <a:blip r:embed="rId4"/>
          <a:srcRect t="20395" b="20395"/>
          <a:stretch>
            <a:fillRect/>
          </a:stretch>
        </p:blipFill>
        <p:spPr>
          <a:xfrm>
            <a:off x="6159500" y="1438275"/>
            <a:ext cx="2413000" cy="1428750"/>
          </a:xfrm>
          <a:prstGeom prst="rect">
            <a:avLst/>
          </a:prstGeom>
        </p:spPr>
      </p:pic>
      <p:sp>
        <p:nvSpPr>
          <p:cNvPr id="13" name="Text 7"/>
          <p:cNvSpPr/>
          <p:nvPr/>
        </p:nvSpPr>
        <p:spPr>
          <a:xfrm>
            <a:off x="6254750" y="3057525"/>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技术挑战与机遇</a:t>
            </a:r>
            <a:endParaRPr lang="en-US" sz="1200" dirty="0"/>
          </a:p>
        </p:txBody>
      </p:sp>
      <p:sp>
        <p:nvSpPr>
          <p:cNvPr id="14" name="Text 8"/>
          <p:cNvSpPr/>
          <p:nvPr/>
        </p:nvSpPr>
        <p:spPr>
          <a:xfrm>
            <a:off x="6254750" y="3305175"/>
            <a:ext cx="2222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面对海量数据和用户多样化需求，推荐系统需不断进化，利用深度学习等先进技术来精准预测用户兴趣，提供个性化推荐。</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大型语言模型在推荐系统的潜力</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9525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语义理解能力</a:t>
            </a:r>
            <a:endParaRPr lang="en-US" sz="1200" dirty="0"/>
          </a:p>
        </p:txBody>
      </p:sp>
      <p:sp>
        <p:nvSpPr>
          <p:cNvPr id="8" name="Text 4"/>
          <p:cNvSpPr/>
          <p:nvPr/>
        </p:nvSpPr>
        <p:spPr>
          <a:xfrm>
            <a:off x="4429125" y="1200150"/>
            <a:ext cx="4143375"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大型语言模型(LLMs)展现出卓越的语义理解和生成能力，能够深入理解文本中的含义和上下文关系，这为推荐系统提供了强大的文本分析工具。</a:t>
            </a:r>
            <a:endParaRPr lang="en-US" sz="1050" dirty="0"/>
          </a:p>
        </p:txBody>
      </p:sp>
      <p:sp>
        <p:nvSpPr>
          <p:cNvPr id="9" name="Text 5"/>
          <p:cNvSpPr/>
          <p:nvPr/>
        </p:nvSpPr>
        <p:spPr>
          <a:xfrm>
            <a:off x="4429125" y="20193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跨领域适应性</a:t>
            </a:r>
            <a:endParaRPr lang="en-US" sz="1200" dirty="0"/>
          </a:p>
        </p:txBody>
      </p:sp>
      <p:sp>
        <p:nvSpPr>
          <p:cNvPr id="10" name="Text 6"/>
          <p:cNvSpPr/>
          <p:nvPr/>
        </p:nvSpPr>
        <p:spPr>
          <a:xfrm>
            <a:off x="4429125" y="2266950"/>
            <a:ext cx="4143375"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LLMs经过大规模训练，能快速适应不同领域的知识，使其在推荐系统中处理多样化的用户兴趣和商品信息时更加灵活高效。</a:t>
            </a:r>
            <a:endParaRPr lang="en-US" sz="1050" dirty="0"/>
          </a:p>
        </p:txBody>
      </p:sp>
      <p:sp>
        <p:nvSpPr>
          <p:cNvPr id="11" name="Text 7"/>
          <p:cNvSpPr/>
          <p:nvPr/>
        </p:nvSpPr>
        <p:spPr>
          <a:xfrm>
            <a:off x="4429125" y="287655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个性化推荐</a:t>
            </a:r>
            <a:endParaRPr lang="en-US" sz="1200" dirty="0"/>
          </a:p>
        </p:txBody>
      </p:sp>
      <p:sp>
        <p:nvSpPr>
          <p:cNvPr id="12" name="Text 8"/>
          <p:cNvSpPr/>
          <p:nvPr/>
        </p:nvSpPr>
        <p:spPr>
          <a:xfrm>
            <a:off x="4429125" y="3124200"/>
            <a:ext cx="4143375"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通过整合用户历史行为和偏好，LLMs可以生成更精准的个性化推荐，提升用户体验和满意度。</a:t>
            </a:r>
            <a:endParaRPr lang="en-US" sz="1050" dirty="0"/>
          </a:p>
        </p:txBody>
      </p:sp>
      <p:sp>
        <p:nvSpPr>
          <p:cNvPr id="13" name="Text 9"/>
          <p:cNvSpPr/>
          <p:nvPr/>
        </p:nvSpPr>
        <p:spPr>
          <a:xfrm>
            <a:off x="4429125" y="37338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创新应用潜力</a:t>
            </a:r>
            <a:endParaRPr lang="en-US" sz="1200" dirty="0"/>
          </a:p>
        </p:txBody>
      </p:sp>
      <p:sp>
        <p:nvSpPr>
          <p:cNvPr id="14" name="Text 10"/>
          <p:cNvSpPr/>
          <p:nvPr/>
        </p:nvSpPr>
        <p:spPr>
          <a:xfrm>
            <a:off x="4429125" y="3981450"/>
            <a:ext cx="4143375"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LLMs的出现开启了推荐系统的新篇章，不仅限于改进现有模型，还可能催生全新的推荐策略和交互方式。</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问题与挑战</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语义差距分析</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5131594" y="952500"/>
            <a:ext cx="476250" cy="476250"/>
          </a:xfrm>
          <a:prstGeom prst="rect">
            <a:avLst/>
          </a:prstGeom>
        </p:spPr>
      </p:pic>
      <p:sp>
        <p:nvSpPr>
          <p:cNvPr id="8" name="Text 3"/>
          <p:cNvSpPr/>
          <p:nvPr/>
        </p:nvSpPr>
        <p:spPr>
          <a:xfrm>
            <a:off x="4429125" y="15430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语义鸿沟</a:t>
            </a:r>
            <a:endParaRPr lang="en-US" sz="1200" dirty="0"/>
          </a:p>
        </p:txBody>
      </p:sp>
      <p:sp>
        <p:nvSpPr>
          <p:cNvPr id="9" name="Text 4"/>
          <p:cNvSpPr/>
          <p:nvPr/>
        </p:nvSpPr>
        <p:spPr>
          <a:xfrm>
            <a:off x="4429125" y="1790700"/>
            <a:ext cx="1881187"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大型语言模型(LLMs)擅长理解自然语言，而推荐系统则基于用户行为和物品ID构建协作语义，两者间存在显著的语义差异。</a:t>
            </a:r>
            <a:endParaRPr lang="en-US" sz="1050" dirty="0"/>
          </a:p>
        </p:txBody>
      </p:sp>
      <p:pic>
        <p:nvPicPr>
          <p:cNvPr id="10" name="Image 3" descr="preencoded.png"/>
          <p:cNvPicPr>
            <a:picLocks noChangeAspect="1"/>
          </p:cNvPicPr>
          <p:nvPr/>
        </p:nvPicPr>
        <p:blipFill>
          <a:blip r:embed="rId4"/>
          <a:srcRect/>
          <a:stretch>
            <a:fillRect/>
          </a:stretch>
        </p:blipFill>
        <p:spPr>
          <a:xfrm>
            <a:off x="7393781" y="952500"/>
            <a:ext cx="476250" cy="476250"/>
          </a:xfrm>
          <a:prstGeom prst="rect">
            <a:avLst/>
          </a:prstGeom>
        </p:spPr>
      </p:pic>
      <p:sp>
        <p:nvSpPr>
          <p:cNvPr id="11" name="Text 5"/>
          <p:cNvSpPr/>
          <p:nvPr/>
        </p:nvSpPr>
        <p:spPr>
          <a:xfrm>
            <a:off x="6691313" y="15430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物品表示差异</a:t>
            </a:r>
            <a:endParaRPr lang="en-US" sz="1200" dirty="0"/>
          </a:p>
        </p:txBody>
      </p:sp>
      <p:sp>
        <p:nvSpPr>
          <p:cNvPr id="12" name="Text 6"/>
          <p:cNvSpPr/>
          <p:nvPr/>
        </p:nvSpPr>
        <p:spPr>
          <a:xfrm>
            <a:off x="6691313" y="1790700"/>
            <a:ext cx="1881187"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物品在LLMs中通常通过文本描述，而在推荐系统中则被编码为离散的物品ID，这种表示方式的不一致导致了语义上的断层。</a:t>
            </a:r>
            <a:endParaRPr lang="en-US" sz="1050" dirty="0"/>
          </a:p>
        </p:txBody>
      </p:sp>
      <p:pic>
        <p:nvPicPr>
          <p:cNvPr id="13" name="Image 4" descr="preencoded.png"/>
          <p:cNvPicPr>
            <a:picLocks noChangeAspect="1"/>
          </p:cNvPicPr>
          <p:nvPr/>
        </p:nvPicPr>
        <p:blipFill>
          <a:blip r:embed="rId5"/>
          <a:srcRect/>
          <a:stretch>
            <a:fillRect/>
          </a:stretch>
        </p:blipFill>
        <p:spPr>
          <a:xfrm>
            <a:off x="5131594" y="2819400"/>
            <a:ext cx="476250" cy="476250"/>
          </a:xfrm>
          <a:prstGeom prst="rect">
            <a:avLst/>
          </a:prstGeom>
        </p:spPr>
      </p:pic>
      <p:sp>
        <p:nvSpPr>
          <p:cNvPr id="14" name="Text 7"/>
          <p:cNvSpPr/>
          <p:nvPr/>
        </p:nvSpPr>
        <p:spPr>
          <a:xfrm>
            <a:off x="4429125" y="34099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模型容量利用不足</a:t>
            </a:r>
            <a:endParaRPr lang="en-US" sz="1200" dirty="0"/>
          </a:p>
        </p:txBody>
      </p:sp>
      <p:sp>
        <p:nvSpPr>
          <p:cNvPr id="15" name="Text 8"/>
          <p:cNvSpPr/>
          <p:nvPr/>
        </p:nvSpPr>
        <p:spPr>
          <a:xfrm>
            <a:off x="4429125" y="3657600"/>
            <a:ext cx="1881187"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由于语义鸿沟的存在，LLMs的强大模型容量在推荐任务中未能得到充分利用，限制了其在推荐系统中的表现。</a:t>
            </a:r>
            <a:endParaRPr lang="en-US" sz="1050" dirty="0"/>
          </a:p>
        </p:txBody>
      </p:sp>
      <p:pic>
        <p:nvPicPr>
          <p:cNvPr id="16" name="Image 5" descr="preencoded.png"/>
          <p:cNvPicPr>
            <a:picLocks noChangeAspect="1"/>
          </p:cNvPicPr>
          <p:nvPr/>
        </p:nvPicPr>
        <p:blipFill>
          <a:blip r:embed="rId6"/>
          <a:srcRect/>
          <a:stretch>
            <a:fillRect/>
          </a:stretch>
        </p:blipFill>
        <p:spPr>
          <a:xfrm>
            <a:off x="7393781" y="2819400"/>
            <a:ext cx="476250" cy="476250"/>
          </a:xfrm>
          <a:prstGeom prst="rect">
            <a:avLst/>
          </a:prstGeom>
        </p:spPr>
      </p:pic>
      <p:sp>
        <p:nvSpPr>
          <p:cNvPr id="17" name="Text 9"/>
          <p:cNvSpPr/>
          <p:nvPr/>
        </p:nvSpPr>
        <p:spPr>
          <a:xfrm>
            <a:off x="6691313" y="3409950"/>
            <a:ext cx="1881187"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生成能力受限</a:t>
            </a:r>
            <a:endParaRPr lang="en-US" sz="1200" dirty="0"/>
          </a:p>
        </p:txBody>
      </p:sp>
      <p:sp>
        <p:nvSpPr>
          <p:cNvPr id="18" name="Text 10"/>
          <p:cNvSpPr/>
          <p:nvPr/>
        </p:nvSpPr>
        <p:spPr>
          <a:xfrm>
            <a:off x="6691313" y="3657600"/>
            <a:ext cx="1881187"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LLMs直接生成物品ID的能力受限，难以保证生成物品的领域相关性和多样性，影响了推荐的准确性和用户体验。</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现有方法的局限性</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33400" y="2095500"/>
            <a:ext cx="23368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文本序列化局限</a:t>
            </a:r>
            <a:endParaRPr lang="en-US" sz="1200" dirty="0"/>
          </a:p>
        </p:txBody>
      </p:sp>
      <p:sp>
        <p:nvSpPr>
          <p:cNvPr id="7" name="Shape 4"/>
          <p:cNvSpPr/>
          <p:nvPr/>
        </p:nvSpPr>
        <p:spPr>
          <a:xfrm>
            <a:off x="533400" y="2495550"/>
            <a:ext cx="8001000" cy="19050"/>
          </a:xfrm>
          <a:prstGeom prst="rect">
            <a:avLst/>
          </a:prstGeom>
          <a:solidFill>
            <a:srgbClr val="4F44FF"/>
          </a:solidFill>
        </p:spPr>
      </p:sp>
      <p:sp>
        <p:nvSpPr>
          <p:cNvPr id="8" name="Shape 5"/>
          <p:cNvSpPr/>
          <p:nvPr/>
        </p:nvSpPr>
        <p:spPr>
          <a:xfrm>
            <a:off x="1647031" y="2457450"/>
            <a:ext cx="109538" cy="109538"/>
          </a:xfrm>
          <a:prstGeom prst="roundRect">
            <a:avLst>
              <a:gd name="adj" fmla="val 50000"/>
            </a:avLst>
          </a:prstGeom>
          <a:solidFill>
            <a:srgbClr val="4F44FF"/>
          </a:solidFill>
        </p:spPr>
      </p:sp>
      <p:sp>
        <p:nvSpPr>
          <p:cNvPr id="9" name="Text 6"/>
          <p:cNvSpPr/>
          <p:nvPr/>
        </p:nvSpPr>
        <p:spPr>
          <a:xfrm>
            <a:off x="533400" y="2719388"/>
            <a:ext cx="23368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将用户行为转化为文本序列的方法，如TALLRec和Instruc-tRec，难以处理全量物品集的推荐，受限于理解和生成物品信息的能力。</a:t>
            </a:r>
            <a:endParaRPr lang="en-US" sz="1050" dirty="0"/>
          </a:p>
        </p:txBody>
      </p:sp>
      <p:sp>
        <p:nvSpPr>
          <p:cNvPr id="10" name="Text 7"/>
          <p:cNvSpPr/>
          <p:nvPr/>
        </p:nvSpPr>
        <p:spPr>
          <a:xfrm>
            <a:off x="3251200" y="2095500"/>
            <a:ext cx="23368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ID映射不足</a:t>
            </a:r>
            <a:endParaRPr lang="en-US" sz="1200" dirty="0"/>
          </a:p>
        </p:txBody>
      </p:sp>
      <p:sp>
        <p:nvSpPr>
          <p:cNvPr id="11" name="Shape 8"/>
          <p:cNvSpPr/>
          <p:nvPr/>
        </p:nvSpPr>
        <p:spPr>
          <a:xfrm>
            <a:off x="4364831" y="2457450"/>
            <a:ext cx="109538" cy="109538"/>
          </a:xfrm>
          <a:prstGeom prst="roundRect">
            <a:avLst>
              <a:gd name="adj" fmla="val 50000"/>
            </a:avLst>
          </a:prstGeom>
          <a:solidFill>
            <a:srgbClr val="4F44FF"/>
          </a:solidFill>
        </p:spPr>
      </p:sp>
      <p:sp>
        <p:nvSpPr>
          <p:cNvPr id="12" name="Text 9"/>
          <p:cNvSpPr/>
          <p:nvPr/>
        </p:nvSpPr>
        <p:spPr>
          <a:xfrm>
            <a:off x="3251200" y="2719388"/>
            <a:ext cx="23368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基于物品ID的直接转换，如TIGER和P5，虽简化了推荐任务，但未能充分整合语言模型的语义理解，限制了推荐精度。</a:t>
            </a:r>
            <a:endParaRPr lang="en-US" sz="1050" dirty="0"/>
          </a:p>
        </p:txBody>
      </p:sp>
      <p:sp>
        <p:nvSpPr>
          <p:cNvPr id="13" name="Text 10"/>
          <p:cNvSpPr/>
          <p:nvPr/>
        </p:nvSpPr>
        <p:spPr>
          <a:xfrm>
            <a:off x="5969000" y="2095500"/>
            <a:ext cx="23368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语义融合缺失</a:t>
            </a:r>
            <a:endParaRPr lang="en-US" sz="1200" dirty="0"/>
          </a:p>
        </p:txBody>
      </p:sp>
      <p:sp>
        <p:nvSpPr>
          <p:cNvPr id="14" name="Shape 11"/>
          <p:cNvSpPr/>
          <p:nvPr/>
        </p:nvSpPr>
        <p:spPr>
          <a:xfrm rot="5400000">
            <a:off x="8524875" y="2452688"/>
            <a:ext cx="119063" cy="104775"/>
          </a:xfrm>
          <a:prstGeom prst="triangle">
            <a:avLst/>
          </a:prstGeom>
          <a:solidFill>
            <a:srgbClr val="4F44FF"/>
          </a:solidFill>
        </p:spPr>
      </p:sp>
      <p:sp>
        <p:nvSpPr>
          <p:cNvPr id="15" name="Shape 12"/>
          <p:cNvSpPr/>
          <p:nvPr/>
        </p:nvSpPr>
        <p:spPr>
          <a:xfrm>
            <a:off x="7082631" y="2457450"/>
            <a:ext cx="109538" cy="109538"/>
          </a:xfrm>
          <a:prstGeom prst="roundRect">
            <a:avLst>
              <a:gd name="adj" fmla="val 50000"/>
            </a:avLst>
          </a:prstGeom>
          <a:solidFill>
            <a:srgbClr val="4F44FF"/>
          </a:solidFill>
        </p:spPr>
      </p:sp>
      <p:sp>
        <p:nvSpPr>
          <p:cNvPr id="16" name="Text 13"/>
          <p:cNvSpPr/>
          <p:nvPr/>
        </p:nvSpPr>
        <p:spPr>
          <a:xfrm>
            <a:off x="5969000" y="2719388"/>
            <a:ext cx="23368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多数方法忽视了语言语义与协作语义的深度融合，导致大型语言模型在推荐系统中的潜力未被充分利用。</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Microsoft YaHei" pitchFamily="34" charset="0"/>
                <a:ea typeface="Microsoft YaHei" pitchFamily="34" charset="-122"/>
                <a:cs typeface="Microsoft YaHei" pitchFamily="34" charset="-120"/>
              </a:rPr>
              <a:t>LC-Rec方法论</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2943</Words>
  <Application>WPS Presentation</Application>
  <PresentationFormat>On-screen Show (16:9)</PresentationFormat>
  <Paragraphs>290</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DejaVu Sans</vt:lpstr>
      <vt:lpstr>Microsoft YaHei</vt:lpstr>
      <vt:lpstr>Droid Sans Fallback</vt:lpstr>
      <vt:lpstr>Microsoft YaHei</vt:lpstr>
      <vt:lpstr>Microsoft YaHei</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shenc</cp:lastModifiedBy>
  <cp:revision>2</cp:revision>
  <dcterms:created xsi:type="dcterms:W3CDTF">2024-11-24T09:13:15Z</dcterms:created>
  <dcterms:modified xsi:type="dcterms:W3CDTF">2024-11-24T09:13:15Z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